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348" r:id="rId2"/>
    <p:sldId id="351" r:id="rId3"/>
    <p:sldId id="350" r:id="rId4"/>
  </p:sldIdLst>
  <p:sldSz cx="12192000" cy="6858000"/>
  <p:notesSz cx="6858000" cy="9144000"/>
  <p:custDataLst>
    <p:tags r:id="rId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484"/>
    <p:restoredTop sz="73596"/>
  </p:normalViewPr>
  <p:slideViewPr>
    <p:cSldViewPr snapToGrid="0" snapToObjects="1">
      <p:cViewPr varScale="1">
        <p:scale>
          <a:sx n="115" d="100"/>
          <a:sy n="115" d="100"/>
        </p:scale>
        <p:origin x="1536" y="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gs" Target="tags/tag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6AA0BB-810E-CF4E-9D57-AE702691E851}" type="datetimeFigureOut">
              <a:rPr lang="en-US" smtClean="0"/>
              <a:t>5/16/2025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BA27C3-6105-CD4A-99EE-E5F36EC0B9A9}" type="slidenum">
              <a:rPr lang="en-US" smtClean="0"/>
              <a:t>‹#›</a:t>
            </a:fld>
            <a:endParaRPr lang="en-US"/>
          </a:p>
        </p:txBody>
      </p:sp>
    </p:spTree>
    <p:extLst>
      <p:ext uri="{BB962C8B-B14F-4D97-AF65-F5344CB8AC3E}">
        <p14:creationId xmlns:p14="http://schemas.microsoft.com/office/powerpoint/2010/main" val="830018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resource has been created in consultation with CTLT Indigenous Initiatives, the UBC Faculty of Medicine</a:t>
            </a:r>
            <a:r>
              <a:rPr lang="en-US" sz="1200" kern="1200" dirty="0">
                <a:solidFill>
                  <a:schemeClr val="tx1"/>
                </a:solidFill>
                <a:effectLst/>
                <a:latin typeface="+mn-lt"/>
                <a:ea typeface="+mn-ea"/>
                <a:cs typeface="+mn-cs"/>
              </a:rPr>
              <a:t> Communications Team, and the Centre for Excellence in Indigenous Health.</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NOTE: </a:t>
            </a:r>
            <a:r>
              <a:rPr lang="en-US" sz="1200" kern="1200" dirty="0">
                <a:solidFill>
                  <a:schemeClr val="tx1"/>
                </a:solidFill>
                <a:effectLst/>
                <a:latin typeface="+mn-lt"/>
                <a:ea typeface="+mn-ea"/>
                <a:cs typeface="+mn-cs"/>
              </a:rPr>
              <a:t>Correct pronunciation of Syilx Okanagan Nation is </a:t>
            </a:r>
            <a:r>
              <a:rPr lang="en-US" sz="1200" b="1" kern="1200" dirty="0">
                <a:solidFill>
                  <a:schemeClr val="tx1"/>
                </a:solidFill>
                <a:effectLst/>
                <a:latin typeface="+mn-lt"/>
                <a:ea typeface="+mn-ea"/>
                <a:cs typeface="+mn-cs"/>
              </a:rPr>
              <a:t>not</a:t>
            </a:r>
            <a:r>
              <a:rPr lang="en-US" sz="1200" kern="1200" dirty="0">
                <a:solidFill>
                  <a:schemeClr val="tx1"/>
                </a:solidFill>
                <a:effectLst/>
                <a:latin typeface="+mn-lt"/>
                <a:ea typeface="+mn-ea"/>
                <a:cs typeface="+mn-cs"/>
              </a:rPr>
              <a:t> included in the pronunciation guide.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Syilx Language House (http://www.thelanguagehouse.ca/) models correct pronunciation: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http://www.thelanguagehouse.ca/uploads/6/1/3/8/61381143/syilx_mkj_may_2021.mp3</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D9BA27C3-6105-CD4A-99EE-E5F36EC0B9A9}" type="slidenum">
              <a:rPr lang="en-US" smtClean="0"/>
              <a:t>1</a:t>
            </a:fld>
            <a:endParaRPr lang="en-US"/>
          </a:p>
        </p:txBody>
      </p:sp>
    </p:spTree>
    <p:extLst>
      <p:ext uri="{BB962C8B-B14F-4D97-AF65-F5344CB8AC3E}">
        <p14:creationId xmlns:p14="http://schemas.microsoft.com/office/powerpoint/2010/main" val="4173804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BA27C3-6105-CD4A-99EE-E5F36EC0B9A9}" type="slidenum">
              <a:rPr lang="en-US" smtClean="0"/>
              <a:t>2</a:t>
            </a:fld>
            <a:endParaRPr lang="en-US"/>
          </a:p>
        </p:txBody>
      </p:sp>
    </p:spTree>
    <p:extLst>
      <p:ext uri="{BB962C8B-B14F-4D97-AF65-F5344CB8AC3E}">
        <p14:creationId xmlns:p14="http://schemas.microsoft.com/office/powerpoint/2010/main" val="25237497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To find the names of the nation whose land you are on, search by postal code at </a:t>
            </a:r>
            <a:r>
              <a:rPr lang="en-US" b="1" dirty="0" err="1"/>
              <a:t>www.native-land.ca</a:t>
            </a:r>
            <a:r>
              <a:rPr lang="en-US" b="1" dirty="0"/>
              <a:t>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t>Write the names of the nations in the text box on the slide and click on the names of the individual nations to find a link to their websites to explore for more information on history, culture,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t>Use https://www.first-nations.info/pronunciation-guide-nations-british-columbia.html to help you with accurate pronunciation. </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dirty="0"/>
          </a:p>
          <a:p>
            <a:r>
              <a:rPr lang="en-US" b="1" dirty="0"/>
              <a:t>Click on the icon to add a photo of your immediate area, a historical photo or another image to add context to your acknowledgement. Try to find the name of the local language or language group and use the indigenous name for the location shown in the photo.</a:t>
            </a:r>
          </a:p>
          <a:p>
            <a:pPr marL="171450" indent="-171450">
              <a:buFontTx/>
              <a:buChar char="-"/>
            </a:pPr>
            <a:r>
              <a:rPr lang="en-US" b="0" dirty="0"/>
              <a:t>You can go to www.native-land.ca and click the ‘Languages’ button to see which language is spoken in your area. Un-clicking the ‘Territories’ overlay will make it easier to find. </a:t>
            </a:r>
            <a:endParaRPr lang="en-US" b="1" dirty="0"/>
          </a:p>
          <a:p>
            <a:endParaRPr lang="en-US" b="1" dirty="0"/>
          </a:p>
          <a:p>
            <a:r>
              <a:rPr lang="en-US" b="1" dirty="0"/>
              <a:t>Share a reflection about the land or territory you’re on, or you can also consider sharing your thoughts on one of the following questions:</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t>What is something that I have learned about the history, culture or language of the people and the land?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t>Why is this land acknowledgement happening?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t>What did I think about the first time I heard a land acknowledgement? </a:t>
            </a:r>
          </a:p>
          <a:p>
            <a:pPr marL="171450" indent="-171450">
              <a:buFontTx/>
              <a:buChar char="-"/>
            </a:pPr>
            <a:r>
              <a:rPr lang="en-US" dirty="0"/>
              <a:t>How do I feel when I give a land acknowledgement? Has that changed over time? </a:t>
            </a:r>
          </a:p>
          <a:p>
            <a:pPr marL="171450" indent="-171450">
              <a:buFontTx/>
              <a:buChar char="-"/>
            </a:pPr>
            <a:r>
              <a:rPr lang="en-US" dirty="0"/>
              <a:t>What was the process I went through to prepare this land acknowledgement? </a:t>
            </a:r>
          </a:p>
          <a:p>
            <a:pPr marL="171450" indent="-171450">
              <a:buFontTx/>
              <a:buChar char="-"/>
            </a:pPr>
            <a:r>
              <a:rPr lang="en-US" dirty="0"/>
              <a:t>How does my evolving understanding of Indigenous presence relate to my work and practice? </a:t>
            </a:r>
            <a:endParaRPr lang="en-US" sz="1200" b="0" i="0" u="none" strike="noStrike" kern="1200" dirty="0">
              <a:solidFill>
                <a:schemeClr val="tx1"/>
              </a:solidFill>
              <a:effectLst/>
              <a:latin typeface="+mn-lt"/>
              <a:ea typeface="+mn-ea"/>
              <a:cs typeface="+mn-cs"/>
            </a:endParaRPr>
          </a:p>
          <a:p>
            <a:pPr marL="171450" indent="-171450">
              <a:buFontTx/>
              <a:buChar char="-"/>
            </a:pPr>
            <a:endParaRPr lang="en-US" sz="1200" b="0" i="0" u="none" strike="noStrike"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b="1" i="0" u="none" strike="noStrike" kern="1200" dirty="0">
                <a:solidFill>
                  <a:schemeClr val="tx1"/>
                </a:solidFill>
                <a:effectLst/>
                <a:latin typeface="+mn-lt"/>
                <a:ea typeface="+mn-ea"/>
                <a:cs typeface="+mn-cs"/>
              </a:rPr>
              <a:t>As a starting point, you can build on this example of an acknowledgement that recognizes the institutional relationships that exists at UBC: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b="1" i="0" u="none" strike="noStrike"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b="0" i="1" u="none" strike="noStrike" kern="1200" dirty="0">
                <a:solidFill>
                  <a:schemeClr val="tx1"/>
                </a:solidFill>
                <a:effectLst/>
                <a:latin typeface="+mn-lt"/>
                <a:ea typeface="+mn-ea"/>
                <a:cs typeface="+mn-cs"/>
              </a:rPr>
              <a:t>I would like to acknowledge that UBC’s Vancouver campus is situated on the traditional, ancestral, unceded territory of the </a:t>
            </a:r>
            <a:r>
              <a:rPr lang="en-CA" sz="1200" b="0" i="1" u="none" strike="noStrike" kern="1200" dirty="0" err="1">
                <a:solidFill>
                  <a:schemeClr val="tx1"/>
                </a:solidFill>
                <a:effectLst/>
                <a:latin typeface="+mn-lt"/>
                <a:ea typeface="+mn-ea"/>
                <a:cs typeface="+mn-cs"/>
              </a:rPr>
              <a:t>Musqueam</a:t>
            </a:r>
            <a:r>
              <a:rPr lang="en-CA" sz="1200" b="0" i="1" u="none" strike="noStrike" kern="1200" dirty="0">
                <a:solidFill>
                  <a:schemeClr val="tx1"/>
                </a:solidFill>
                <a:effectLst/>
                <a:latin typeface="+mn-lt"/>
                <a:ea typeface="+mn-ea"/>
                <a:cs typeface="+mn-cs"/>
              </a:rPr>
              <a:t> people, and UBC Okanagan is situated in the territory of the Syilx Okanagan Nation and their peoples. I would also like to acknowledge that you are joining us today from many places, near and far, and acknowledge the traditional owners and caretakers of those lands.</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b="0" i="1" u="none" strike="noStrike" kern="1200" dirty="0">
                <a:solidFill>
                  <a:schemeClr val="tx1"/>
                </a:solidFill>
                <a:effectLst/>
                <a:latin typeface="+mn-lt"/>
                <a:ea typeface="+mn-ea"/>
                <a:cs typeface="+mn-cs"/>
              </a:rPr>
              <a:t>	- </a:t>
            </a:r>
            <a:r>
              <a:rPr lang="en-CA" sz="1200" b="1" i="1" u="none" strike="noStrike" kern="1200" dirty="0">
                <a:solidFill>
                  <a:schemeClr val="tx1"/>
                </a:solidFill>
                <a:effectLst/>
                <a:latin typeface="+mn-lt"/>
                <a:ea typeface="+mn-ea"/>
                <a:cs typeface="+mn-cs"/>
              </a:rPr>
              <a:t>Created by UBC Ceremonies and Events in </a:t>
            </a:r>
            <a:r>
              <a:rPr lang="en-CA" sz="1200" b="1" i="1" kern="1200" dirty="0">
                <a:solidFill>
                  <a:schemeClr val="tx1"/>
                </a:solidFill>
                <a:effectLst/>
                <a:latin typeface="+mn-lt"/>
                <a:ea typeface="+mn-ea"/>
                <a:cs typeface="+mn-cs"/>
              </a:rPr>
              <a:t>consultation with colleagues at </a:t>
            </a:r>
            <a:r>
              <a:rPr lang="en-CA" sz="1200" b="1" i="1" kern="1200" dirty="0" err="1">
                <a:solidFill>
                  <a:schemeClr val="tx1"/>
                </a:solidFill>
                <a:effectLst/>
                <a:latin typeface="+mn-lt"/>
                <a:ea typeface="+mn-ea"/>
                <a:cs typeface="+mn-cs"/>
              </a:rPr>
              <a:t>Musqueam</a:t>
            </a:r>
            <a:r>
              <a:rPr lang="en-CA" sz="1200" b="1" i="1" kern="1200" dirty="0">
                <a:solidFill>
                  <a:schemeClr val="tx1"/>
                </a:solidFill>
                <a:effectLst/>
                <a:latin typeface="+mn-lt"/>
                <a:ea typeface="+mn-ea"/>
                <a:cs typeface="+mn-cs"/>
              </a:rPr>
              <a:t> and the Syilx Okanagan Nation </a:t>
            </a:r>
            <a:endParaRPr lang="en-US" b="1" i="1" dirty="0"/>
          </a:p>
          <a:p>
            <a:pPr marL="171450" indent="-171450">
              <a:buFontTx/>
              <a:buChar char="-"/>
            </a:pPr>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D9BA27C3-6105-CD4A-99EE-E5F36EC0B9A9}" type="slidenum">
              <a:rPr lang="en-US" smtClean="0"/>
              <a:t>3</a:t>
            </a:fld>
            <a:endParaRPr lang="en-US"/>
          </a:p>
        </p:txBody>
      </p:sp>
    </p:spTree>
    <p:extLst>
      <p:ext uri="{BB962C8B-B14F-4D97-AF65-F5344CB8AC3E}">
        <p14:creationId xmlns:p14="http://schemas.microsoft.com/office/powerpoint/2010/main" val="575350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3558-78F3-5B4B-A8CB-37023B7FA33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4F9E57E-F035-6A4D-8496-414BF31D77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F058A8F-D80C-6848-9413-AF4EDE038F52}"/>
              </a:ext>
            </a:extLst>
          </p:cNvPr>
          <p:cNvSpPr>
            <a:spLocks noGrp="1"/>
          </p:cNvSpPr>
          <p:nvPr>
            <p:ph type="dt" sz="half" idx="10"/>
          </p:nvPr>
        </p:nvSpPr>
        <p:spPr/>
        <p:txBody>
          <a:bodyPr/>
          <a:lstStyle/>
          <a:p>
            <a:fld id="{0E2C05E1-E363-8749-B653-4BC5FBC3C72B}" type="datetimeFigureOut">
              <a:rPr lang="en-US" smtClean="0"/>
              <a:t>5/16/2025</a:t>
            </a:fld>
            <a:endParaRPr lang="en-US"/>
          </a:p>
        </p:txBody>
      </p:sp>
      <p:sp>
        <p:nvSpPr>
          <p:cNvPr id="5" name="Footer Placeholder 4">
            <a:extLst>
              <a:ext uri="{FF2B5EF4-FFF2-40B4-BE49-F238E27FC236}">
                <a16:creationId xmlns:a16="http://schemas.microsoft.com/office/drawing/2014/main" id="{899F1598-E1CD-FB4A-9ACF-1B048A50C7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0E05EA-81D2-814B-BABC-82B20C191F09}"/>
              </a:ext>
            </a:extLst>
          </p:cNvPr>
          <p:cNvSpPr>
            <a:spLocks noGrp="1"/>
          </p:cNvSpPr>
          <p:nvPr>
            <p:ph type="sldNum" sz="quarter" idx="12"/>
          </p:nvPr>
        </p:nvSpPr>
        <p:spPr/>
        <p:txBody>
          <a:bodyPr/>
          <a:lstStyle/>
          <a:p>
            <a:fld id="{7F0D4DE4-046B-AD42-9114-962CC11ECF77}" type="slidenum">
              <a:rPr lang="en-US" smtClean="0"/>
              <a:t>‹#›</a:t>
            </a:fld>
            <a:endParaRPr lang="en-US"/>
          </a:p>
        </p:txBody>
      </p:sp>
    </p:spTree>
    <p:extLst>
      <p:ext uri="{BB962C8B-B14F-4D97-AF65-F5344CB8AC3E}">
        <p14:creationId xmlns:p14="http://schemas.microsoft.com/office/powerpoint/2010/main" val="2610473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2247F-4ADC-1446-9281-5EE81E121AD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01118B6-1FDA-1E4C-B063-02E77371E27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0460A3-876D-9841-93C4-3FB79BB91962}"/>
              </a:ext>
            </a:extLst>
          </p:cNvPr>
          <p:cNvSpPr>
            <a:spLocks noGrp="1"/>
          </p:cNvSpPr>
          <p:nvPr>
            <p:ph type="dt" sz="half" idx="10"/>
          </p:nvPr>
        </p:nvSpPr>
        <p:spPr/>
        <p:txBody>
          <a:bodyPr/>
          <a:lstStyle/>
          <a:p>
            <a:fld id="{0E2C05E1-E363-8749-B653-4BC5FBC3C72B}" type="datetimeFigureOut">
              <a:rPr lang="en-US" smtClean="0"/>
              <a:t>5/16/2025</a:t>
            </a:fld>
            <a:endParaRPr lang="en-US"/>
          </a:p>
        </p:txBody>
      </p:sp>
      <p:sp>
        <p:nvSpPr>
          <p:cNvPr id="5" name="Footer Placeholder 4">
            <a:extLst>
              <a:ext uri="{FF2B5EF4-FFF2-40B4-BE49-F238E27FC236}">
                <a16:creationId xmlns:a16="http://schemas.microsoft.com/office/drawing/2014/main" id="{367D4EEE-D7AB-D04A-B441-F1CC416E5B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104A24-1BC0-6944-BB8B-5BF4B0FE4CF7}"/>
              </a:ext>
            </a:extLst>
          </p:cNvPr>
          <p:cNvSpPr>
            <a:spLocks noGrp="1"/>
          </p:cNvSpPr>
          <p:nvPr>
            <p:ph type="sldNum" sz="quarter" idx="12"/>
          </p:nvPr>
        </p:nvSpPr>
        <p:spPr/>
        <p:txBody>
          <a:bodyPr/>
          <a:lstStyle/>
          <a:p>
            <a:fld id="{7F0D4DE4-046B-AD42-9114-962CC11ECF77}" type="slidenum">
              <a:rPr lang="en-US" smtClean="0"/>
              <a:t>‹#›</a:t>
            </a:fld>
            <a:endParaRPr lang="en-US"/>
          </a:p>
        </p:txBody>
      </p:sp>
    </p:spTree>
    <p:extLst>
      <p:ext uri="{BB962C8B-B14F-4D97-AF65-F5344CB8AC3E}">
        <p14:creationId xmlns:p14="http://schemas.microsoft.com/office/powerpoint/2010/main" val="2957612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A98704-3669-F84B-94B4-764A750C92A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CD73581-F9FD-0648-9BFD-C3E223111B8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5F7A39-AD65-F047-89F4-A4E992F89495}"/>
              </a:ext>
            </a:extLst>
          </p:cNvPr>
          <p:cNvSpPr>
            <a:spLocks noGrp="1"/>
          </p:cNvSpPr>
          <p:nvPr>
            <p:ph type="dt" sz="half" idx="10"/>
          </p:nvPr>
        </p:nvSpPr>
        <p:spPr/>
        <p:txBody>
          <a:bodyPr/>
          <a:lstStyle/>
          <a:p>
            <a:fld id="{0E2C05E1-E363-8749-B653-4BC5FBC3C72B}" type="datetimeFigureOut">
              <a:rPr lang="en-US" smtClean="0"/>
              <a:t>5/16/2025</a:t>
            </a:fld>
            <a:endParaRPr lang="en-US"/>
          </a:p>
        </p:txBody>
      </p:sp>
      <p:sp>
        <p:nvSpPr>
          <p:cNvPr id="5" name="Footer Placeholder 4">
            <a:extLst>
              <a:ext uri="{FF2B5EF4-FFF2-40B4-BE49-F238E27FC236}">
                <a16:creationId xmlns:a16="http://schemas.microsoft.com/office/drawing/2014/main" id="{085D8BF6-F0E4-9842-BA82-8EAC76DC84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9C3BA9-E5CE-8540-BC2E-A9BFD4B0CF66}"/>
              </a:ext>
            </a:extLst>
          </p:cNvPr>
          <p:cNvSpPr>
            <a:spLocks noGrp="1"/>
          </p:cNvSpPr>
          <p:nvPr>
            <p:ph type="sldNum" sz="quarter" idx="12"/>
          </p:nvPr>
        </p:nvSpPr>
        <p:spPr/>
        <p:txBody>
          <a:bodyPr/>
          <a:lstStyle/>
          <a:p>
            <a:fld id="{7F0D4DE4-046B-AD42-9114-962CC11ECF77}" type="slidenum">
              <a:rPr lang="en-US" smtClean="0"/>
              <a:t>‹#›</a:t>
            </a:fld>
            <a:endParaRPr lang="en-US"/>
          </a:p>
        </p:txBody>
      </p:sp>
    </p:spTree>
    <p:extLst>
      <p:ext uri="{BB962C8B-B14F-4D97-AF65-F5344CB8AC3E}">
        <p14:creationId xmlns:p14="http://schemas.microsoft.com/office/powerpoint/2010/main" val="2894378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590E4-7A6E-F641-AC70-D089AD1A0AA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B1B53C-B541-944B-86FE-9C714C55041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E0B291-EF8C-4B47-8E66-BC263175E8A5}"/>
              </a:ext>
            </a:extLst>
          </p:cNvPr>
          <p:cNvSpPr>
            <a:spLocks noGrp="1"/>
          </p:cNvSpPr>
          <p:nvPr>
            <p:ph type="dt" sz="half" idx="10"/>
          </p:nvPr>
        </p:nvSpPr>
        <p:spPr/>
        <p:txBody>
          <a:bodyPr/>
          <a:lstStyle/>
          <a:p>
            <a:fld id="{0E2C05E1-E363-8749-B653-4BC5FBC3C72B}" type="datetimeFigureOut">
              <a:rPr lang="en-US" smtClean="0"/>
              <a:t>5/16/2025</a:t>
            </a:fld>
            <a:endParaRPr lang="en-US"/>
          </a:p>
        </p:txBody>
      </p:sp>
      <p:sp>
        <p:nvSpPr>
          <p:cNvPr id="5" name="Footer Placeholder 4">
            <a:extLst>
              <a:ext uri="{FF2B5EF4-FFF2-40B4-BE49-F238E27FC236}">
                <a16:creationId xmlns:a16="http://schemas.microsoft.com/office/drawing/2014/main" id="{DC945294-B38E-7143-8AF3-806BD4A984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7ED28B-6C26-2348-9005-141333BF55AE}"/>
              </a:ext>
            </a:extLst>
          </p:cNvPr>
          <p:cNvSpPr>
            <a:spLocks noGrp="1"/>
          </p:cNvSpPr>
          <p:nvPr>
            <p:ph type="sldNum" sz="quarter" idx="12"/>
          </p:nvPr>
        </p:nvSpPr>
        <p:spPr/>
        <p:txBody>
          <a:bodyPr/>
          <a:lstStyle/>
          <a:p>
            <a:fld id="{7F0D4DE4-046B-AD42-9114-962CC11ECF77}" type="slidenum">
              <a:rPr lang="en-US" smtClean="0"/>
              <a:t>‹#›</a:t>
            </a:fld>
            <a:endParaRPr lang="en-US"/>
          </a:p>
        </p:txBody>
      </p:sp>
    </p:spTree>
    <p:extLst>
      <p:ext uri="{BB962C8B-B14F-4D97-AF65-F5344CB8AC3E}">
        <p14:creationId xmlns:p14="http://schemas.microsoft.com/office/powerpoint/2010/main" val="2227237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04393-8A60-754C-AD4C-F147DB6C765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D4F6838-81E3-9542-B633-9760CF0C999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4DF631A-942D-6140-90C8-354E3DE2D25A}"/>
              </a:ext>
            </a:extLst>
          </p:cNvPr>
          <p:cNvSpPr>
            <a:spLocks noGrp="1"/>
          </p:cNvSpPr>
          <p:nvPr>
            <p:ph type="dt" sz="half" idx="10"/>
          </p:nvPr>
        </p:nvSpPr>
        <p:spPr/>
        <p:txBody>
          <a:bodyPr/>
          <a:lstStyle/>
          <a:p>
            <a:fld id="{0E2C05E1-E363-8749-B653-4BC5FBC3C72B}" type="datetimeFigureOut">
              <a:rPr lang="en-US" smtClean="0"/>
              <a:t>5/16/2025</a:t>
            </a:fld>
            <a:endParaRPr lang="en-US"/>
          </a:p>
        </p:txBody>
      </p:sp>
      <p:sp>
        <p:nvSpPr>
          <p:cNvPr id="5" name="Footer Placeholder 4">
            <a:extLst>
              <a:ext uri="{FF2B5EF4-FFF2-40B4-BE49-F238E27FC236}">
                <a16:creationId xmlns:a16="http://schemas.microsoft.com/office/drawing/2014/main" id="{7BA94ABA-4528-5F41-98CA-24D52CDFA5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00692C-5C16-8E4E-B538-E2FE164F75CD}"/>
              </a:ext>
            </a:extLst>
          </p:cNvPr>
          <p:cNvSpPr>
            <a:spLocks noGrp="1"/>
          </p:cNvSpPr>
          <p:nvPr>
            <p:ph type="sldNum" sz="quarter" idx="12"/>
          </p:nvPr>
        </p:nvSpPr>
        <p:spPr/>
        <p:txBody>
          <a:bodyPr/>
          <a:lstStyle/>
          <a:p>
            <a:fld id="{7F0D4DE4-046B-AD42-9114-962CC11ECF77}" type="slidenum">
              <a:rPr lang="en-US" smtClean="0"/>
              <a:t>‹#›</a:t>
            </a:fld>
            <a:endParaRPr lang="en-US"/>
          </a:p>
        </p:txBody>
      </p:sp>
    </p:spTree>
    <p:extLst>
      <p:ext uri="{BB962C8B-B14F-4D97-AF65-F5344CB8AC3E}">
        <p14:creationId xmlns:p14="http://schemas.microsoft.com/office/powerpoint/2010/main" val="2670581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A84D9-448D-9C47-9184-C8920A2A9F0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9F27C0D-8F92-6246-90A5-3B096EAD120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F995D93-FFE7-4147-A53B-02C1185A340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EF2314B-2CC6-AC4D-A385-B427CEF740C2}"/>
              </a:ext>
            </a:extLst>
          </p:cNvPr>
          <p:cNvSpPr>
            <a:spLocks noGrp="1"/>
          </p:cNvSpPr>
          <p:nvPr>
            <p:ph type="dt" sz="half" idx="10"/>
          </p:nvPr>
        </p:nvSpPr>
        <p:spPr/>
        <p:txBody>
          <a:bodyPr/>
          <a:lstStyle/>
          <a:p>
            <a:fld id="{0E2C05E1-E363-8749-B653-4BC5FBC3C72B}" type="datetimeFigureOut">
              <a:rPr lang="en-US" smtClean="0"/>
              <a:t>5/16/2025</a:t>
            </a:fld>
            <a:endParaRPr lang="en-US"/>
          </a:p>
        </p:txBody>
      </p:sp>
      <p:sp>
        <p:nvSpPr>
          <p:cNvPr id="6" name="Footer Placeholder 5">
            <a:extLst>
              <a:ext uri="{FF2B5EF4-FFF2-40B4-BE49-F238E27FC236}">
                <a16:creationId xmlns:a16="http://schemas.microsoft.com/office/drawing/2014/main" id="{77C741D2-5416-E842-8604-EFBBE14397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996BB88-7199-6A47-85A8-13E9E8C47F3F}"/>
              </a:ext>
            </a:extLst>
          </p:cNvPr>
          <p:cNvSpPr>
            <a:spLocks noGrp="1"/>
          </p:cNvSpPr>
          <p:nvPr>
            <p:ph type="sldNum" sz="quarter" idx="12"/>
          </p:nvPr>
        </p:nvSpPr>
        <p:spPr/>
        <p:txBody>
          <a:bodyPr/>
          <a:lstStyle/>
          <a:p>
            <a:fld id="{7F0D4DE4-046B-AD42-9114-962CC11ECF77}" type="slidenum">
              <a:rPr lang="en-US" smtClean="0"/>
              <a:t>‹#›</a:t>
            </a:fld>
            <a:endParaRPr lang="en-US"/>
          </a:p>
        </p:txBody>
      </p:sp>
    </p:spTree>
    <p:extLst>
      <p:ext uri="{BB962C8B-B14F-4D97-AF65-F5344CB8AC3E}">
        <p14:creationId xmlns:p14="http://schemas.microsoft.com/office/powerpoint/2010/main" val="2529387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7AD5E-F84B-374C-A12A-93D23E0575E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25AEF0B-7ED2-4D4E-B964-CE63847A0F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F1D32B5-1F7D-1B46-A50A-F51935ECA9C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B7B6C34-BFD8-CE45-BB5B-1CF636103B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AB79DC7-A8A1-8742-BBE0-7AC4006DD41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2CAF587-828F-9C44-B846-2DC0C11D49B9}"/>
              </a:ext>
            </a:extLst>
          </p:cNvPr>
          <p:cNvSpPr>
            <a:spLocks noGrp="1"/>
          </p:cNvSpPr>
          <p:nvPr>
            <p:ph type="dt" sz="half" idx="10"/>
          </p:nvPr>
        </p:nvSpPr>
        <p:spPr/>
        <p:txBody>
          <a:bodyPr/>
          <a:lstStyle/>
          <a:p>
            <a:fld id="{0E2C05E1-E363-8749-B653-4BC5FBC3C72B}" type="datetimeFigureOut">
              <a:rPr lang="en-US" smtClean="0"/>
              <a:t>5/16/2025</a:t>
            </a:fld>
            <a:endParaRPr lang="en-US"/>
          </a:p>
        </p:txBody>
      </p:sp>
      <p:sp>
        <p:nvSpPr>
          <p:cNvPr id="8" name="Footer Placeholder 7">
            <a:extLst>
              <a:ext uri="{FF2B5EF4-FFF2-40B4-BE49-F238E27FC236}">
                <a16:creationId xmlns:a16="http://schemas.microsoft.com/office/drawing/2014/main" id="{301E52BA-D617-5149-A332-042EF388945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816FF76-6D07-BF41-BD4C-E10519F9CCFB}"/>
              </a:ext>
            </a:extLst>
          </p:cNvPr>
          <p:cNvSpPr>
            <a:spLocks noGrp="1"/>
          </p:cNvSpPr>
          <p:nvPr>
            <p:ph type="sldNum" sz="quarter" idx="12"/>
          </p:nvPr>
        </p:nvSpPr>
        <p:spPr/>
        <p:txBody>
          <a:bodyPr/>
          <a:lstStyle/>
          <a:p>
            <a:fld id="{7F0D4DE4-046B-AD42-9114-962CC11ECF77}" type="slidenum">
              <a:rPr lang="en-US" smtClean="0"/>
              <a:t>‹#›</a:t>
            </a:fld>
            <a:endParaRPr lang="en-US"/>
          </a:p>
        </p:txBody>
      </p:sp>
    </p:spTree>
    <p:extLst>
      <p:ext uri="{BB962C8B-B14F-4D97-AF65-F5344CB8AC3E}">
        <p14:creationId xmlns:p14="http://schemas.microsoft.com/office/powerpoint/2010/main" val="2790904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E5B30-EFCC-E146-8DD2-FDFC3188C7A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12DE45B-D3EF-D942-9BA4-B6CC2F99A815}"/>
              </a:ext>
            </a:extLst>
          </p:cNvPr>
          <p:cNvSpPr>
            <a:spLocks noGrp="1"/>
          </p:cNvSpPr>
          <p:nvPr>
            <p:ph type="dt" sz="half" idx="10"/>
          </p:nvPr>
        </p:nvSpPr>
        <p:spPr/>
        <p:txBody>
          <a:bodyPr/>
          <a:lstStyle/>
          <a:p>
            <a:fld id="{0E2C05E1-E363-8749-B653-4BC5FBC3C72B}" type="datetimeFigureOut">
              <a:rPr lang="en-US" smtClean="0"/>
              <a:t>5/16/2025</a:t>
            </a:fld>
            <a:endParaRPr lang="en-US"/>
          </a:p>
        </p:txBody>
      </p:sp>
      <p:sp>
        <p:nvSpPr>
          <p:cNvPr id="4" name="Footer Placeholder 3">
            <a:extLst>
              <a:ext uri="{FF2B5EF4-FFF2-40B4-BE49-F238E27FC236}">
                <a16:creationId xmlns:a16="http://schemas.microsoft.com/office/drawing/2014/main" id="{51FCB851-44A0-1545-8238-D3D1300A60B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4670CDB-5E40-5E4B-A5F6-BFD2AA152286}"/>
              </a:ext>
            </a:extLst>
          </p:cNvPr>
          <p:cNvSpPr>
            <a:spLocks noGrp="1"/>
          </p:cNvSpPr>
          <p:nvPr>
            <p:ph type="sldNum" sz="quarter" idx="12"/>
          </p:nvPr>
        </p:nvSpPr>
        <p:spPr/>
        <p:txBody>
          <a:bodyPr/>
          <a:lstStyle/>
          <a:p>
            <a:fld id="{7F0D4DE4-046B-AD42-9114-962CC11ECF77}" type="slidenum">
              <a:rPr lang="en-US" smtClean="0"/>
              <a:t>‹#›</a:t>
            </a:fld>
            <a:endParaRPr lang="en-US"/>
          </a:p>
        </p:txBody>
      </p:sp>
    </p:spTree>
    <p:extLst>
      <p:ext uri="{BB962C8B-B14F-4D97-AF65-F5344CB8AC3E}">
        <p14:creationId xmlns:p14="http://schemas.microsoft.com/office/powerpoint/2010/main" val="3181948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C435099B-DA24-A24C-B3A3-13DFA7F5AED3}"/>
              </a:ext>
            </a:extLst>
          </p:cNvPr>
          <p:cNvSpPr>
            <a:spLocks noGrp="1"/>
          </p:cNvSpPr>
          <p:nvPr>
            <p:ph type="pic" sz="quarter" idx="10"/>
          </p:nvPr>
        </p:nvSpPr>
        <p:spPr>
          <a:xfrm>
            <a:off x="6096000" y="504498"/>
            <a:ext cx="5622925" cy="4288166"/>
          </a:xfrm>
        </p:spPr>
        <p:txBody>
          <a:bodyPr/>
          <a:lstStyle/>
          <a:p>
            <a:endParaRPr lang="en-US"/>
          </a:p>
        </p:txBody>
      </p:sp>
    </p:spTree>
    <p:extLst>
      <p:ext uri="{BB962C8B-B14F-4D97-AF65-F5344CB8AC3E}">
        <p14:creationId xmlns:p14="http://schemas.microsoft.com/office/powerpoint/2010/main" val="2787624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C763C-55F6-D842-B260-9CF2EB5CD8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C9DF528-5725-DC41-9DD1-C3FA994B05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66199B0-1AB9-DD45-A6C5-E30137F3F3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30AC59-2BC7-AA41-9AC7-BDFA87EBAF61}"/>
              </a:ext>
            </a:extLst>
          </p:cNvPr>
          <p:cNvSpPr>
            <a:spLocks noGrp="1"/>
          </p:cNvSpPr>
          <p:nvPr>
            <p:ph type="dt" sz="half" idx="10"/>
          </p:nvPr>
        </p:nvSpPr>
        <p:spPr/>
        <p:txBody>
          <a:bodyPr/>
          <a:lstStyle/>
          <a:p>
            <a:fld id="{0E2C05E1-E363-8749-B653-4BC5FBC3C72B}" type="datetimeFigureOut">
              <a:rPr lang="en-US" smtClean="0"/>
              <a:t>5/16/2025</a:t>
            </a:fld>
            <a:endParaRPr lang="en-US"/>
          </a:p>
        </p:txBody>
      </p:sp>
      <p:sp>
        <p:nvSpPr>
          <p:cNvPr id="6" name="Footer Placeholder 5">
            <a:extLst>
              <a:ext uri="{FF2B5EF4-FFF2-40B4-BE49-F238E27FC236}">
                <a16:creationId xmlns:a16="http://schemas.microsoft.com/office/drawing/2014/main" id="{E1F13B40-6E32-8549-AB36-83899AB553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EEBC91-14F3-8443-AF74-1D83B42AC102}"/>
              </a:ext>
            </a:extLst>
          </p:cNvPr>
          <p:cNvSpPr>
            <a:spLocks noGrp="1"/>
          </p:cNvSpPr>
          <p:nvPr>
            <p:ph type="sldNum" sz="quarter" idx="12"/>
          </p:nvPr>
        </p:nvSpPr>
        <p:spPr/>
        <p:txBody>
          <a:bodyPr/>
          <a:lstStyle/>
          <a:p>
            <a:fld id="{7F0D4DE4-046B-AD42-9114-962CC11ECF77}" type="slidenum">
              <a:rPr lang="en-US" smtClean="0"/>
              <a:t>‹#›</a:t>
            </a:fld>
            <a:endParaRPr lang="en-US"/>
          </a:p>
        </p:txBody>
      </p:sp>
    </p:spTree>
    <p:extLst>
      <p:ext uri="{BB962C8B-B14F-4D97-AF65-F5344CB8AC3E}">
        <p14:creationId xmlns:p14="http://schemas.microsoft.com/office/powerpoint/2010/main" val="703194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D9548-644F-F741-A8DE-B0583FC902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2E7B952-0FD3-ED47-96C6-799A11D9AE9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A706C92-FD0E-3046-81A7-3386143244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9544B9-3362-B644-BD5C-97D423579588}"/>
              </a:ext>
            </a:extLst>
          </p:cNvPr>
          <p:cNvSpPr>
            <a:spLocks noGrp="1"/>
          </p:cNvSpPr>
          <p:nvPr>
            <p:ph type="dt" sz="half" idx="10"/>
          </p:nvPr>
        </p:nvSpPr>
        <p:spPr/>
        <p:txBody>
          <a:bodyPr/>
          <a:lstStyle/>
          <a:p>
            <a:fld id="{0E2C05E1-E363-8749-B653-4BC5FBC3C72B}" type="datetimeFigureOut">
              <a:rPr lang="en-US" smtClean="0"/>
              <a:t>5/16/2025</a:t>
            </a:fld>
            <a:endParaRPr lang="en-US"/>
          </a:p>
        </p:txBody>
      </p:sp>
      <p:sp>
        <p:nvSpPr>
          <p:cNvPr id="6" name="Footer Placeholder 5">
            <a:extLst>
              <a:ext uri="{FF2B5EF4-FFF2-40B4-BE49-F238E27FC236}">
                <a16:creationId xmlns:a16="http://schemas.microsoft.com/office/drawing/2014/main" id="{EF3AA7DD-B0CC-E14E-82E5-F712C3F937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C26E7C-8A98-434C-AAA8-1B0B010BCB99}"/>
              </a:ext>
            </a:extLst>
          </p:cNvPr>
          <p:cNvSpPr>
            <a:spLocks noGrp="1"/>
          </p:cNvSpPr>
          <p:nvPr>
            <p:ph type="sldNum" sz="quarter" idx="12"/>
          </p:nvPr>
        </p:nvSpPr>
        <p:spPr/>
        <p:txBody>
          <a:bodyPr/>
          <a:lstStyle/>
          <a:p>
            <a:fld id="{7F0D4DE4-046B-AD42-9114-962CC11ECF77}" type="slidenum">
              <a:rPr lang="en-US" smtClean="0"/>
              <a:t>‹#›</a:t>
            </a:fld>
            <a:endParaRPr lang="en-US"/>
          </a:p>
        </p:txBody>
      </p:sp>
    </p:spTree>
    <p:extLst>
      <p:ext uri="{BB962C8B-B14F-4D97-AF65-F5344CB8AC3E}">
        <p14:creationId xmlns:p14="http://schemas.microsoft.com/office/powerpoint/2010/main" val="3658624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41C99EB-1981-3244-AAD1-DA8EEA1D50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A44E474-E617-5846-A47C-D2B4816038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044D6A-B283-A546-8903-7A7547AD6B5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2C05E1-E363-8749-B653-4BC5FBC3C72B}" type="datetimeFigureOut">
              <a:rPr lang="en-US" smtClean="0"/>
              <a:t>5/16/2025</a:t>
            </a:fld>
            <a:endParaRPr lang="en-US"/>
          </a:p>
        </p:txBody>
      </p:sp>
      <p:sp>
        <p:nvSpPr>
          <p:cNvPr id="5" name="Footer Placeholder 4">
            <a:extLst>
              <a:ext uri="{FF2B5EF4-FFF2-40B4-BE49-F238E27FC236}">
                <a16:creationId xmlns:a16="http://schemas.microsoft.com/office/drawing/2014/main" id="{5D3CA99A-C950-9942-B880-8F2A3D75FA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25971D1-3CB3-0C4C-A859-86FBA580AC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0D4DE4-046B-AD42-9114-962CC11ECF77}" type="slidenum">
              <a:rPr lang="en-US" smtClean="0"/>
              <a:t>‹#›</a:t>
            </a:fld>
            <a:endParaRPr lang="en-US"/>
          </a:p>
        </p:txBody>
      </p:sp>
    </p:spTree>
    <p:extLst>
      <p:ext uri="{BB962C8B-B14F-4D97-AF65-F5344CB8AC3E}">
        <p14:creationId xmlns:p14="http://schemas.microsoft.com/office/powerpoint/2010/main" val="1213018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hyperlink" Target="https://www.first-nations.info/pronunciation-guide-nations-british-columbia.html" TargetMode="External"/><Relationship Id="rId2" Type="http://schemas.openxmlformats.org/officeDocument/2006/relationships/slideLayout" Target="../slideLayouts/slideLayout7.xml"/><Relationship Id="rId1" Type="http://schemas.openxmlformats.org/officeDocument/2006/relationships/tags" Target="../tags/tag2.xml"/><Relationship Id="rId6" Type="http://schemas.openxmlformats.org/officeDocument/2006/relationships/hyperlink" Target="http://www.native-land.ca/" TargetMode="External"/><Relationship Id="rId5" Type="http://schemas.openxmlformats.org/officeDocument/2006/relationships/image" Target="../media/image2.png"/><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ags" Target="../tags/tag3.xml"/><Relationship Id="rId6" Type="http://schemas.openxmlformats.org/officeDocument/2006/relationships/image" Target="../media/image3.jpg"/><Relationship Id="rId5" Type="http://schemas.openxmlformats.org/officeDocument/2006/relationships/image" Target="../media/image2.png"/><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tags" Target="../tags/tag4.xml"/><Relationship Id="rId5" Type="http://schemas.openxmlformats.org/officeDocument/2006/relationships/image" Target="../media/image2.png"/><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CE95216-524D-2D4A-A37B-26E5E7766A5B}"/>
              </a:ext>
            </a:extLst>
          </p:cNvPr>
          <p:cNvPicPr>
            <a:picLocks/>
          </p:cNvPicPr>
          <p:nvPr/>
        </p:nvPicPr>
        <p:blipFill>
          <a:blip r:embed="rId4" cstate="email">
            <a:extLst>
              <a:ext uri="{28A0092B-C50C-407E-A947-70E740481C1C}">
                <a14:useLocalDpi xmlns:a14="http://schemas.microsoft.com/office/drawing/2010/main"/>
              </a:ext>
            </a:extLst>
          </a:blip>
          <a:stretch>
            <a:fillRect/>
          </a:stretch>
        </p:blipFill>
        <p:spPr>
          <a:xfrm>
            <a:off x="8134732" y="5404595"/>
            <a:ext cx="3492646" cy="1054327"/>
          </a:xfrm>
          <a:prstGeom prst="rect">
            <a:avLst/>
          </a:prstGeom>
          <a:ln>
            <a:noFill/>
          </a:ln>
        </p:spPr>
      </p:pic>
      <p:pic>
        <p:nvPicPr>
          <p:cNvPr id="7" name="Picture 6" descr="A picture containing sitting, food, player&#10;&#10;Description automatically generated">
            <a:extLst>
              <a:ext uri="{FF2B5EF4-FFF2-40B4-BE49-F238E27FC236}">
                <a16:creationId xmlns:a16="http://schemas.microsoft.com/office/drawing/2014/main" id="{8568D215-3E34-5741-A412-4F2E05E932FC}"/>
              </a:ext>
            </a:extLst>
          </p:cNvPr>
          <p:cNvPicPr>
            <a:picLocks noChangeAspect="1"/>
          </p:cNvPicPr>
          <p:nvPr/>
        </p:nvPicPr>
        <p:blipFill>
          <a:blip r:embed="rId5"/>
          <a:stretch>
            <a:fillRect/>
          </a:stretch>
        </p:blipFill>
        <p:spPr>
          <a:xfrm>
            <a:off x="352041" y="5317110"/>
            <a:ext cx="5936343" cy="1229296"/>
          </a:xfrm>
          <a:prstGeom prst="rect">
            <a:avLst/>
          </a:prstGeom>
          <a:ln>
            <a:noFill/>
          </a:ln>
        </p:spPr>
      </p:pic>
      <p:sp>
        <p:nvSpPr>
          <p:cNvPr id="11" name="Rectangle 10">
            <a:extLst>
              <a:ext uri="{FF2B5EF4-FFF2-40B4-BE49-F238E27FC236}">
                <a16:creationId xmlns:a16="http://schemas.microsoft.com/office/drawing/2014/main" id="{BAC22E02-9B66-A544-81C1-B2BF72ED5790}"/>
              </a:ext>
            </a:extLst>
          </p:cNvPr>
          <p:cNvSpPr/>
          <p:nvPr/>
        </p:nvSpPr>
        <p:spPr>
          <a:xfrm>
            <a:off x="0" y="0"/>
            <a:ext cx="12192000" cy="6858000"/>
          </a:xfrm>
          <a:prstGeom prst="rect">
            <a:avLst/>
          </a:prstGeom>
          <a:noFill/>
          <a:ln w="38100">
            <a:solidFill>
              <a:schemeClr val="accent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 name="TextBox 1">
            <a:extLst>
              <a:ext uri="{FF2B5EF4-FFF2-40B4-BE49-F238E27FC236}">
                <a16:creationId xmlns:a16="http://schemas.microsoft.com/office/drawing/2014/main" id="{FEC05218-D7E9-ED4A-A5B4-21329C98D4B7}"/>
              </a:ext>
            </a:extLst>
          </p:cNvPr>
          <p:cNvSpPr txBox="1"/>
          <p:nvPr/>
        </p:nvSpPr>
        <p:spPr>
          <a:xfrm>
            <a:off x="377353" y="399078"/>
            <a:ext cx="11477627" cy="4862870"/>
          </a:xfrm>
          <a:prstGeom prst="rect">
            <a:avLst/>
          </a:prstGeom>
          <a:noFill/>
        </p:spPr>
        <p:txBody>
          <a:bodyPr wrap="square" rtlCol="0">
            <a:spAutoFit/>
          </a:bodyPr>
          <a:lstStyle/>
          <a:p>
            <a:endParaRPr lang="en-US" dirty="0"/>
          </a:p>
          <a:p>
            <a:endParaRPr lang="en-CA" dirty="0"/>
          </a:p>
          <a:p>
            <a:r>
              <a:rPr lang="en-US" sz="1600" b="1" dirty="0"/>
              <a:t>Why do a land acknowledgment? </a:t>
            </a:r>
            <a:r>
              <a:rPr lang="en-US" sz="1600" dirty="0"/>
              <a:t>Indigenous people have a long history and connection to the land that is now Canada. It is important that institutions recognize this through practices that support the process of recognition and reconciliation. Doing a land acknowledgement focuses attention on the continuing relationship between Indigenous people and their territory. </a:t>
            </a:r>
            <a:endParaRPr lang="en-CA" sz="1600" dirty="0"/>
          </a:p>
          <a:p>
            <a:r>
              <a:rPr lang="en-US" sz="1600" dirty="0"/>
              <a:t> </a:t>
            </a:r>
            <a:endParaRPr lang="en-CA" sz="1600" dirty="0"/>
          </a:p>
          <a:p>
            <a:r>
              <a:rPr lang="en-US" sz="1600" b="1" dirty="0"/>
              <a:t>How can I do a land acknowledgement? </a:t>
            </a:r>
            <a:r>
              <a:rPr lang="en-US" sz="1600" dirty="0"/>
              <a:t>To find out which nation’s traditional and ancestral land you are on, you can go to </a:t>
            </a:r>
            <a:r>
              <a:rPr lang="en-US" sz="1600" u="sng" dirty="0">
                <a:hlinkClick r:id="rId6"/>
              </a:rPr>
              <a:t>www.native-land.ca</a:t>
            </a:r>
            <a:r>
              <a:rPr lang="en-US" sz="1600" dirty="0"/>
              <a:t> and search by postal code. Write the names of the nations down and practice your pronunciation - it doesn’t have to be perfect. You can use the excellent resource at </a:t>
            </a:r>
            <a:r>
              <a:rPr lang="en-US" sz="1600" dirty="0">
                <a:hlinkClick r:id="rId7"/>
              </a:rPr>
              <a:t>https://www.first-nations.info/pronunciation-guide-nations-british-columbia.html</a:t>
            </a:r>
            <a:r>
              <a:rPr lang="en-US" sz="1600" dirty="0"/>
              <a:t> to guide you. </a:t>
            </a:r>
          </a:p>
          <a:p>
            <a:r>
              <a:rPr lang="en-US" sz="1600" dirty="0"/>
              <a:t> </a:t>
            </a:r>
            <a:endParaRPr lang="en-CA" sz="1600" dirty="0"/>
          </a:p>
          <a:p>
            <a:r>
              <a:rPr lang="en-US" sz="1600" b="1" dirty="0"/>
              <a:t>How can I make it meaningful?  </a:t>
            </a:r>
            <a:r>
              <a:rPr lang="en-US" sz="1600" dirty="0"/>
              <a:t>Consistent acknowledgment is important to promote awareness and reinforce Indigenous presence, but it is also important to ensure that a land acknowledgment is a meaningful act. You can do this by: </a:t>
            </a:r>
          </a:p>
          <a:p>
            <a:endParaRPr lang="en-CA" sz="1600" dirty="0"/>
          </a:p>
          <a:p>
            <a:pPr marL="285750" indent="-285750">
              <a:buFont typeface="Arial" panose="020B0604020202020204" pitchFamily="34" charset="0"/>
              <a:buChar char="•"/>
            </a:pPr>
            <a:r>
              <a:rPr lang="en-US" sz="1600" b="1" dirty="0"/>
              <a:t>Clicking</a:t>
            </a:r>
            <a:r>
              <a:rPr lang="en-US" sz="1600" dirty="0"/>
              <a:t> on the links at </a:t>
            </a:r>
            <a:r>
              <a:rPr lang="en-US" sz="1600" u="sng" dirty="0">
                <a:hlinkClick r:id="rId6"/>
              </a:rPr>
              <a:t>www.native-land.ca</a:t>
            </a:r>
            <a:r>
              <a:rPr lang="en-US" sz="1600" dirty="0"/>
              <a:t> and learning about the individual nations, their culture, their language, and their history</a:t>
            </a:r>
            <a:endParaRPr lang="en-CA" sz="1600" dirty="0"/>
          </a:p>
          <a:p>
            <a:pPr marL="285750" indent="-285750">
              <a:buFont typeface="Arial" panose="020B0604020202020204" pitchFamily="34" charset="0"/>
              <a:buChar char="•"/>
            </a:pPr>
            <a:r>
              <a:rPr lang="en-US" sz="1600" b="1" dirty="0"/>
              <a:t>Sharing</a:t>
            </a:r>
            <a:r>
              <a:rPr lang="en-US" sz="1600" dirty="0"/>
              <a:t> some of this knowledge/information during your land acknowledgement as a way to make Indigenous stories visible </a:t>
            </a:r>
            <a:endParaRPr lang="en-CA" sz="1600" dirty="0"/>
          </a:p>
          <a:p>
            <a:pPr marL="285750" indent="-285750">
              <a:buFont typeface="Arial" panose="020B0604020202020204" pitchFamily="34" charset="0"/>
              <a:buChar char="•"/>
            </a:pPr>
            <a:r>
              <a:rPr lang="en-US" sz="1600" b="1" dirty="0"/>
              <a:t>Asking</a:t>
            </a:r>
            <a:r>
              <a:rPr lang="en-US" sz="1600" dirty="0"/>
              <a:t> yourself questions about land acknowledgements and reflecting on how they made/make you feel</a:t>
            </a:r>
          </a:p>
          <a:p>
            <a:pPr marL="285750" indent="-285750">
              <a:buFont typeface="Arial" panose="020B0604020202020204" pitchFamily="34" charset="0"/>
              <a:buChar char="•"/>
            </a:pPr>
            <a:r>
              <a:rPr lang="en-US" sz="1600" b="1" dirty="0"/>
              <a:t>Thinking</a:t>
            </a:r>
            <a:r>
              <a:rPr lang="en-US" sz="1600" dirty="0"/>
              <a:t> about your relationship to the land and then sharing this during your session – consider including a photo as a Zoom background or in your PowerPoint to visually situate yourself </a:t>
            </a:r>
            <a:endParaRPr lang="en-CA" sz="1600" dirty="0"/>
          </a:p>
          <a:p>
            <a:endParaRPr lang="en-US" dirty="0"/>
          </a:p>
        </p:txBody>
      </p:sp>
      <p:sp>
        <p:nvSpPr>
          <p:cNvPr id="4" name="TextBox 3">
            <a:extLst>
              <a:ext uri="{FF2B5EF4-FFF2-40B4-BE49-F238E27FC236}">
                <a16:creationId xmlns:a16="http://schemas.microsoft.com/office/drawing/2014/main" id="{5559EAFD-EFB9-2443-932A-CBB4D40D8708}"/>
              </a:ext>
            </a:extLst>
          </p:cNvPr>
          <p:cNvSpPr txBox="1"/>
          <p:nvPr/>
        </p:nvSpPr>
        <p:spPr>
          <a:xfrm>
            <a:off x="2497413" y="159006"/>
            <a:ext cx="7237506" cy="461665"/>
          </a:xfrm>
          <a:prstGeom prst="rect">
            <a:avLst/>
          </a:prstGeom>
          <a:noFill/>
        </p:spPr>
        <p:txBody>
          <a:bodyPr wrap="square" rtlCol="0">
            <a:spAutoFit/>
          </a:bodyPr>
          <a:lstStyle/>
          <a:p>
            <a:pPr algn="ctr"/>
            <a:r>
              <a:rPr lang="en-US" sz="2400" dirty="0">
                <a:solidFill>
                  <a:schemeClr val="accent1">
                    <a:lumMod val="75000"/>
                  </a:schemeClr>
                </a:solidFill>
                <a:latin typeface="+mj-lt"/>
              </a:rPr>
              <a:t>Doing a Land Acknowledgement – Quick Guide</a:t>
            </a:r>
          </a:p>
        </p:txBody>
      </p:sp>
    </p:spTree>
    <p:custDataLst>
      <p:tags r:id="rId1"/>
    </p:custDataLst>
    <p:extLst>
      <p:ext uri="{BB962C8B-B14F-4D97-AF65-F5344CB8AC3E}">
        <p14:creationId xmlns:p14="http://schemas.microsoft.com/office/powerpoint/2010/main" val="2898856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CE95216-524D-2D4A-A37B-26E5E7766A5B}"/>
              </a:ext>
            </a:extLst>
          </p:cNvPr>
          <p:cNvPicPr>
            <a:picLocks/>
          </p:cNvPicPr>
          <p:nvPr/>
        </p:nvPicPr>
        <p:blipFill>
          <a:blip r:embed="rId4" cstate="email">
            <a:extLst>
              <a:ext uri="{28A0092B-C50C-407E-A947-70E740481C1C}">
                <a14:useLocalDpi xmlns:a14="http://schemas.microsoft.com/office/drawing/2010/main"/>
              </a:ext>
            </a:extLst>
          </a:blip>
          <a:stretch>
            <a:fillRect/>
          </a:stretch>
        </p:blipFill>
        <p:spPr>
          <a:xfrm>
            <a:off x="8220458" y="5445525"/>
            <a:ext cx="3492646" cy="1054327"/>
          </a:xfrm>
          <a:prstGeom prst="rect">
            <a:avLst/>
          </a:prstGeom>
          <a:ln>
            <a:noFill/>
          </a:ln>
        </p:spPr>
      </p:pic>
      <p:pic>
        <p:nvPicPr>
          <p:cNvPr id="7" name="Picture 6" descr="A picture containing sitting, food, player&#10;&#10;Description automatically generated">
            <a:extLst>
              <a:ext uri="{FF2B5EF4-FFF2-40B4-BE49-F238E27FC236}">
                <a16:creationId xmlns:a16="http://schemas.microsoft.com/office/drawing/2014/main" id="{8568D215-3E34-5741-A412-4F2E05E932FC}"/>
              </a:ext>
            </a:extLst>
          </p:cNvPr>
          <p:cNvPicPr>
            <a:picLocks noChangeAspect="1"/>
          </p:cNvPicPr>
          <p:nvPr/>
        </p:nvPicPr>
        <p:blipFill>
          <a:blip r:embed="rId5"/>
          <a:stretch>
            <a:fillRect/>
          </a:stretch>
        </p:blipFill>
        <p:spPr>
          <a:xfrm>
            <a:off x="380998" y="5358041"/>
            <a:ext cx="5936343" cy="1229296"/>
          </a:xfrm>
          <a:prstGeom prst="rect">
            <a:avLst/>
          </a:prstGeom>
          <a:ln>
            <a:noFill/>
          </a:ln>
        </p:spPr>
      </p:pic>
      <p:sp>
        <p:nvSpPr>
          <p:cNvPr id="11" name="Rectangle 10">
            <a:extLst>
              <a:ext uri="{FF2B5EF4-FFF2-40B4-BE49-F238E27FC236}">
                <a16:creationId xmlns:a16="http://schemas.microsoft.com/office/drawing/2014/main" id="{BAC22E02-9B66-A544-81C1-B2BF72ED5790}"/>
              </a:ext>
            </a:extLst>
          </p:cNvPr>
          <p:cNvSpPr/>
          <p:nvPr/>
        </p:nvSpPr>
        <p:spPr>
          <a:xfrm>
            <a:off x="0" y="0"/>
            <a:ext cx="12192000" cy="6858000"/>
          </a:xfrm>
          <a:prstGeom prst="rect">
            <a:avLst/>
          </a:prstGeom>
          <a:noFill/>
          <a:ln w="38100">
            <a:solidFill>
              <a:schemeClr val="accent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 name="TextBox 1">
            <a:extLst>
              <a:ext uri="{FF2B5EF4-FFF2-40B4-BE49-F238E27FC236}">
                <a16:creationId xmlns:a16="http://schemas.microsoft.com/office/drawing/2014/main" id="{FEC05218-D7E9-ED4A-A5B4-21329C98D4B7}"/>
              </a:ext>
            </a:extLst>
          </p:cNvPr>
          <p:cNvSpPr txBox="1"/>
          <p:nvPr/>
        </p:nvSpPr>
        <p:spPr>
          <a:xfrm>
            <a:off x="333375" y="3619476"/>
            <a:ext cx="11477627" cy="1908215"/>
          </a:xfrm>
          <a:prstGeom prst="rect">
            <a:avLst/>
          </a:prstGeom>
          <a:noFill/>
        </p:spPr>
        <p:txBody>
          <a:bodyPr wrap="square" rtlCol="0">
            <a:spAutoFit/>
          </a:bodyPr>
          <a:lstStyle/>
          <a:p>
            <a:endParaRPr lang="en-US" dirty="0"/>
          </a:p>
          <a:p>
            <a:r>
              <a:rPr lang="en-US" dirty="0"/>
              <a:t> </a:t>
            </a:r>
            <a:endParaRPr lang="en-CA" dirty="0"/>
          </a:p>
          <a:p>
            <a:r>
              <a:rPr lang="en-CA" sz="1600" b="1" dirty="0"/>
              <a:t>Be authentic. </a:t>
            </a:r>
            <a:r>
              <a:rPr lang="en-CA" sz="1600" dirty="0"/>
              <a:t>It’s normal to feel awkward or uncomfortable at first. It’s not supposed to be perfect or even rehearsed, it’s supposed to be genuine. Mistakes in things like pronunciation are part of the learning process and even talking about the process you went through to prepare your land acknowledgement can be an entry point for discussion. A land acknowledgement is the beginning of a larger dialogue and sharing your thoughts helps to start the conversation. </a:t>
            </a:r>
          </a:p>
          <a:p>
            <a:endParaRPr lang="en-US" dirty="0"/>
          </a:p>
        </p:txBody>
      </p:sp>
      <p:sp>
        <p:nvSpPr>
          <p:cNvPr id="4" name="TextBox 3">
            <a:extLst>
              <a:ext uri="{FF2B5EF4-FFF2-40B4-BE49-F238E27FC236}">
                <a16:creationId xmlns:a16="http://schemas.microsoft.com/office/drawing/2014/main" id="{5559EAFD-EFB9-2443-932A-CBB4D40D8708}"/>
              </a:ext>
            </a:extLst>
          </p:cNvPr>
          <p:cNvSpPr txBox="1"/>
          <p:nvPr/>
        </p:nvSpPr>
        <p:spPr>
          <a:xfrm>
            <a:off x="2387600" y="127315"/>
            <a:ext cx="7416799" cy="461665"/>
          </a:xfrm>
          <a:prstGeom prst="rect">
            <a:avLst/>
          </a:prstGeom>
          <a:noFill/>
        </p:spPr>
        <p:txBody>
          <a:bodyPr wrap="square" rtlCol="0">
            <a:spAutoFit/>
          </a:bodyPr>
          <a:lstStyle/>
          <a:p>
            <a:pPr algn="ctr"/>
            <a:r>
              <a:rPr lang="en-US" sz="2400" dirty="0">
                <a:solidFill>
                  <a:schemeClr val="accent1">
                    <a:lumMod val="75000"/>
                  </a:schemeClr>
                </a:solidFill>
                <a:latin typeface="+mj-lt"/>
              </a:rPr>
              <a:t>Doing a Land Acknowledgement – Quick Guide</a:t>
            </a:r>
          </a:p>
        </p:txBody>
      </p:sp>
      <p:pic>
        <p:nvPicPr>
          <p:cNvPr id="8" name="Picture 7">
            <a:extLst>
              <a:ext uri="{FF2B5EF4-FFF2-40B4-BE49-F238E27FC236}">
                <a16:creationId xmlns:a16="http://schemas.microsoft.com/office/drawing/2014/main" id="{2741D16C-356A-A245-BB2C-0514ACC40442}"/>
              </a:ext>
            </a:extLst>
          </p:cNvPr>
          <p:cNvPicPr>
            <a:picLocks noChangeAspect="1"/>
          </p:cNvPicPr>
          <p:nvPr/>
        </p:nvPicPr>
        <p:blipFill>
          <a:blip r:embed="rId6"/>
          <a:srcRect/>
          <a:stretch/>
        </p:blipFill>
        <p:spPr>
          <a:xfrm>
            <a:off x="491482" y="976589"/>
            <a:ext cx="5067539" cy="2962367"/>
          </a:xfrm>
          <a:prstGeom prst="rect">
            <a:avLst/>
          </a:prstGeom>
          <a:ln w="38100">
            <a:solidFill>
              <a:schemeClr val="accent1">
                <a:lumMod val="50000"/>
              </a:schemeClr>
            </a:solidFill>
          </a:ln>
        </p:spPr>
      </p:pic>
      <p:sp>
        <p:nvSpPr>
          <p:cNvPr id="3" name="TextBox 2">
            <a:extLst>
              <a:ext uri="{FF2B5EF4-FFF2-40B4-BE49-F238E27FC236}">
                <a16:creationId xmlns:a16="http://schemas.microsoft.com/office/drawing/2014/main" id="{C5EE674C-AA86-824E-817A-D65DF8F6264F}"/>
              </a:ext>
            </a:extLst>
          </p:cNvPr>
          <p:cNvSpPr txBox="1"/>
          <p:nvPr/>
        </p:nvSpPr>
        <p:spPr>
          <a:xfrm>
            <a:off x="5879810" y="804598"/>
            <a:ext cx="5820708" cy="3323987"/>
          </a:xfrm>
          <a:prstGeom prst="rect">
            <a:avLst/>
          </a:prstGeom>
          <a:noFill/>
        </p:spPr>
        <p:txBody>
          <a:bodyPr wrap="square" rtlCol="0">
            <a:spAutoFit/>
          </a:bodyPr>
          <a:lstStyle/>
          <a:p>
            <a:r>
              <a:rPr lang="en-US" i="1" dirty="0"/>
              <a:t>“When I was researching the Nuu-chah-nulth Nations on the west coast of Vancouver Island, I was interested to learn that, for 200 years, they were known as the Nootka People. While there are different versions, Chief Mike Maquinna recounted that, when Captain Cook was greeted by the </a:t>
            </a:r>
            <a:r>
              <a:rPr lang="en-US" i="1" dirty="0" err="1"/>
              <a:t>Mowachaht</a:t>
            </a:r>
            <a:r>
              <a:rPr lang="en-US" i="1" dirty="0"/>
              <a:t>, he was welcomed with  ‘</a:t>
            </a:r>
            <a:r>
              <a:rPr lang="en-CA" b="0" i="0" dirty="0">
                <a:solidFill>
                  <a:srgbClr val="000000"/>
                </a:solidFill>
                <a:effectLst/>
              </a:rPr>
              <a:t>nu.</a:t>
            </a:r>
            <a:r>
              <a:rPr lang="en-CA" b="0" i="0" dirty="0" err="1">
                <a:solidFill>
                  <a:srgbClr val="000000"/>
                </a:solidFill>
                <a:effectLst/>
              </a:rPr>
              <a:t>tka</a:t>
            </a:r>
            <a:r>
              <a:rPr lang="en-CA" b="0" i="0" dirty="0">
                <a:solidFill>
                  <a:srgbClr val="000000"/>
                </a:solidFill>
                <a:effectLst/>
              </a:rPr>
              <a:t>.?</a:t>
            </a:r>
            <a:r>
              <a:rPr lang="en-CA" b="0" i="0" dirty="0" err="1">
                <a:solidFill>
                  <a:srgbClr val="000000"/>
                </a:solidFill>
                <a:effectLst/>
              </a:rPr>
              <a:t>icim</a:t>
            </a:r>
            <a:r>
              <a:rPr lang="en-CA" b="0" i="0" dirty="0">
                <a:solidFill>
                  <a:srgbClr val="000000"/>
                </a:solidFill>
                <a:effectLst/>
              </a:rPr>
              <a:t>’</a:t>
            </a:r>
            <a:r>
              <a:rPr lang="en-US" i="1" dirty="0"/>
              <a:t>, which means ‘sail around’ in Nuu-chah-nulth. He was directing Cook to the </a:t>
            </a:r>
            <a:r>
              <a:rPr lang="en-US" i="1" dirty="0" err="1"/>
              <a:t>harbour</a:t>
            </a:r>
            <a:r>
              <a:rPr lang="en-US" i="1" dirty="0"/>
              <a:t> in front of the village, but Captain Cook misunderstood and named the place – and the people - Nootka.” </a:t>
            </a:r>
          </a:p>
          <a:p>
            <a:endParaRPr lang="en-US" i="1" dirty="0"/>
          </a:p>
          <a:p>
            <a:r>
              <a:rPr lang="en-US" sz="1200" i="1" dirty="0"/>
              <a:t>(Sketch: John Webber, Habitations in Nootka Sound, 1778.)</a:t>
            </a:r>
          </a:p>
        </p:txBody>
      </p:sp>
    </p:spTree>
    <p:custDataLst>
      <p:tags r:id="rId1"/>
    </p:custDataLst>
    <p:extLst>
      <p:ext uri="{BB962C8B-B14F-4D97-AF65-F5344CB8AC3E}">
        <p14:creationId xmlns:p14="http://schemas.microsoft.com/office/powerpoint/2010/main" val="1338448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250E0CF-3E41-C24E-8700-6FC839A9EC22}"/>
              </a:ext>
            </a:extLst>
          </p:cNvPr>
          <p:cNvSpPr>
            <a:spLocks noGrp="1"/>
          </p:cNvSpPr>
          <p:nvPr>
            <p:ph type="pic" sz="quarter" idx="10"/>
          </p:nvPr>
        </p:nvSpPr>
        <p:spPr>
          <a:xfrm>
            <a:off x="5776763" y="261256"/>
            <a:ext cx="5936342" cy="4425043"/>
          </a:xfrm>
        </p:spPr>
        <p:txBody>
          <a:bodyPr/>
          <a:lstStyle/>
          <a:p>
            <a:endParaRPr lang="en-CA"/>
          </a:p>
        </p:txBody>
      </p:sp>
      <p:pic>
        <p:nvPicPr>
          <p:cNvPr id="4" name="Picture 3">
            <a:extLst>
              <a:ext uri="{FF2B5EF4-FFF2-40B4-BE49-F238E27FC236}">
                <a16:creationId xmlns:a16="http://schemas.microsoft.com/office/drawing/2014/main" id="{633749DE-A302-614E-BC44-B3B07D01B705}"/>
              </a:ext>
            </a:extLst>
          </p:cNvPr>
          <p:cNvPicPr>
            <a:picLocks/>
          </p:cNvPicPr>
          <p:nvPr/>
        </p:nvPicPr>
        <p:blipFill>
          <a:blip r:embed="rId4" cstate="email">
            <a:extLst>
              <a:ext uri="{28A0092B-C50C-407E-A947-70E740481C1C}">
                <a14:useLocalDpi xmlns:a14="http://schemas.microsoft.com/office/drawing/2010/main"/>
              </a:ext>
            </a:extLst>
          </a:blip>
          <a:stretch>
            <a:fillRect/>
          </a:stretch>
        </p:blipFill>
        <p:spPr>
          <a:xfrm>
            <a:off x="8220458" y="5445525"/>
            <a:ext cx="3492646" cy="1054327"/>
          </a:xfrm>
          <a:prstGeom prst="rect">
            <a:avLst/>
          </a:prstGeom>
        </p:spPr>
      </p:pic>
      <p:pic>
        <p:nvPicPr>
          <p:cNvPr id="5" name="Picture 4" descr="A picture containing sitting, food, player&#10;&#10;Description automatically generated">
            <a:extLst>
              <a:ext uri="{FF2B5EF4-FFF2-40B4-BE49-F238E27FC236}">
                <a16:creationId xmlns:a16="http://schemas.microsoft.com/office/drawing/2014/main" id="{F730F74A-0452-6948-9DF3-2BA153EABE92}"/>
              </a:ext>
            </a:extLst>
          </p:cNvPr>
          <p:cNvPicPr>
            <a:picLocks noChangeAspect="1"/>
          </p:cNvPicPr>
          <p:nvPr/>
        </p:nvPicPr>
        <p:blipFill>
          <a:blip r:embed="rId5"/>
          <a:stretch>
            <a:fillRect/>
          </a:stretch>
        </p:blipFill>
        <p:spPr>
          <a:xfrm>
            <a:off x="380998" y="5358041"/>
            <a:ext cx="5936343" cy="1229296"/>
          </a:xfrm>
          <a:prstGeom prst="rect">
            <a:avLst/>
          </a:prstGeom>
        </p:spPr>
      </p:pic>
      <p:sp>
        <p:nvSpPr>
          <p:cNvPr id="7" name="TextBox 6">
            <a:extLst>
              <a:ext uri="{FF2B5EF4-FFF2-40B4-BE49-F238E27FC236}">
                <a16:creationId xmlns:a16="http://schemas.microsoft.com/office/drawing/2014/main" id="{4C676C0F-94CC-864B-9191-2274724DB8E5}"/>
              </a:ext>
            </a:extLst>
          </p:cNvPr>
          <p:cNvSpPr txBox="1"/>
          <p:nvPr/>
        </p:nvSpPr>
        <p:spPr>
          <a:xfrm>
            <a:off x="478896" y="261257"/>
            <a:ext cx="3731650" cy="2585323"/>
          </a:xfrm>
          <a:prstGeom prst="rect">
            <a:avLst/>
          </a:prstGeom>
          <a:noFill/>
          <a:ln w="38100">
            <a:solidFill>
              <a:schemeClr val="accent1">
                <a:lumMod val="50000"/>
              </a:schemeClr>
            </a:solidFill>
          </a:ln>
        </p:spPr>
        <p:txBody>
          <a:bodyPr wrap="square" rtlCol="0">
            <a:spAutoFit/>
          </a:bodyPr>
          <a:lstStyle/>
          <a:p>
            <a:r>
              <a:rPr lang="en-US" dirty="0"/>
              <a:t>I am in Port Alberni and I would like to acknowledge that I’m on the traditional, ancestral and unceded territories of the </a:t>
            </a:r>
            <a:r>
              <a:rPr lang="en-CA" b="1" i="0" dirty="0">
                <a:solidFill>
                  <a:srgbClr val="212529"/>
                </a:solidFill>
                <a:effectLst/>
                <a:latin typeface="-apple-system"/>
              </a:rPr>
              <a:t>Nuu-chah-nulth </a:t>
            </a:r>
            <a:r>
              <a:rPr lang="en-CA" i="0" dirty="0">
                <a:solidFill>
                  <a:srgbClr val="212529"/>
                </a:solidFill>
                <a:effectLst/>
                <a:latin typeface="-apple-system"/>
              </a:rPr>
              <a:t>people including:</a:t>
            </a:r>
            <a:endParaRPr lang="en-CA" b="1" i="0" dirty="0">
              <a:solidFill>
                <a:srgbClr val="212529"/>
              </a:solidFill>
              <a:effectLst/>
              <a:latin typeface="-apple-system"/>
            </a:endParaRPr>
          </a:p>
          <a:p>
            <a:endParaRPr lang="en-US" dirty="0"/>
          </a:p>
          <a:p>
            <a:pPr marL="285750" indent="-285750">
              <a:buFont typeface="Arial" panose="020B0604020202020204" pitchFamily="34" charset="0"/>
              <a:buChar char="•"/>
            </a:pPr>
            <a:r>
              <a:rPr lang="en-CA" b="1" dirty="0" err="1"/>
              <a:t>Hupacasath</a:t>
            </a:r>
            <a:r>
              <a:rPr lang="en-CA" b="1" dirty="0"/>
              <a:t> (Who-</a:t>
            </a:r>
            <a:r>
              <a:rPr lang="en-CA" b="1" dirty="0" err="1"/>
              <a:t>petch</a:t>
            </a:r>
            <a:r>
              <a:rPr lang="en-CA" b="1" dirty="0"/>
              <a:t>-as-set)</a:t>
            </a:r>
          </a:p>
          <a:p>
            <a:pPr marL="285750" indent="-285750">
              <a:buFont typeface="Arial" panose="020B0604020202020204" pitchFamily="34" charset="0"/>
              <a:buChar char="•"/>
            </a:pPr>
            <a:r>
              <a:rPr lang="en-CA" b="1" dirty="0" err="1"/>
              <a:t>Tseshaht</a:t>
            </a:r>
            <a:r>
              <a:rPr lang="en-CA" b="1" dirty="0"/>
              <a:t> (</a:t>
            </a:r>
            <a:r>
              <a:rPr lang="en-CA" b="1" dirty="0" err="1"/>
              <a:t>Tse</a:t>
            </a:r>
            <a:r>
              <a:rPr lang="en-CA" b="1" dirty="0"/>
              <a:t>-shat)</a:t>
            </a:r>
            <a:endParaRPr lang="en-US" b="1" dirty="0"/>
          </a:p>
          <a:p>
            <a:r>
              <a:rPr lang="en-US" dirty="0"/>
              <a:t>   </a:t>
            </a:r>
          </a:p>
        </p:txBody>
      </p:sp>
      <p:sp>
        <p:nvSpPr>
          <p:cNvPr id="8" name="TextBox 7">
            <a:extLst>
              <a:ext uri="{FF2B5EF4-FFF2-40B4-BE49-F238E27FC236}">
                <a16:creationId xmlns:a16="http://schemas.microsoft.com/office/drawing/2014/main" id="{E1CD5C54-C2E4-BC45-BE41-7032A9D74C3E}"/>
              </a:ext>
            </a:extLst>
          </p:cNvPr>
          <p:cNvSpPr txBox="1"/>
          <p:nvPr/>
        </p:nvSpPr>
        <p:spPr>
          <a:xfrm>
            <a:off x="983303" y="3134258"/>
            <a:ext cx="4258058" cy="1754326"/>
          </a:xfrm>
          <a:prstGeom prst="rect">
            <a:avLst/>
          </a:prstGeom>
          <a:solidFill>
            <a:schemeClr val="accent1">
              <a:lumMod val="50000"/>
            </a:schemeClr>
          </a:solidFill>
          <a:ln>
            <a:solidFill>
              <a:schemeClr val="accent1">
                <a:lumMod val="75000"/>
              </a:schemeClr>
            </a:solidFill>
          </a:ln>
        </p:spPr>
        <p:txBody>
          <a:bodyPr wrap="square" rtlCol="0">
            <a:spAutoFit/>
          </a:bodyPr>
          <a:lstStyle/>
          <a:p>
            <a:endParaRPr lang="en-US" dirty="0">
              <a:solidFill>
                <a:schemeClr val="bg1"/>
              </a:solidFill>
            </a:endParaRPr>
          </a:p>
          <a:p>
            <a:endParaRPr lang="en-US" dirty="0">
              <a:solidFill>
                <a:schemeClr val="bg1"/>
              </a:solidFill>
            </a:endParaRPr>
          </a:p>
          <a:p>
            <a:r>
              <a:rPr lang="en-US" dirty="0">
                <a:solidFill>
                  <a:schemeClr val="bg1"/>
                </a:solidFill>
              </a:rPr>
              <a:t>What is your relationship to the land or territory that you’re on? </a:t>
            </a:r>
          </a:p>
          <a:p>
            <a:endParaRPr lang="en-US" dirty="0">
              <a:solidFill>
                <a:schemeClr val="bg1"/>
              </a:solidFill>
            </a:endParaRPr>
          </a:p>
          <a:p>
            <a:endParaRPr lang="en-US" dirty="0">
              <a:solidFill>
                <a:schemeClr val="bg1"/>
              </a:solidFill>
            </a:endParaRPr>
          </a:p>
        </p:txBody>
      </p:sp>
    </p:spTree>
    <p:custDataLst>
      <p:tags r:id="rId1"/>
    </p:custDataLst>
    <p:extLst>
      <p:ext uri="{BB962C8B-B14F-4D97-AF65-F5344CB8AC3E}">
        <p14:creationId xmlns:p14="http://schemas.microsoft.com/office/powerpoint/2010/main" val="405858824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3"/>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16401</TotalTime>
  <Words>1017</Words>
  <Application>Microsoft Office PowerPoint</Application>
  <PresentationFormat>Widescreen</PresentationFormat>
  <Paragraphs>60</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-apple-system</vt:lpstr>
      <vt:lpstr>Arial</vt:lpstr>
      <vt:lpstr>Calibri</vt:lpstr>
      <vt:lpstr>Calibri Light</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Sanders</dc:creator>
  <cp:lastModifiedBy>Sanders, David</cp:lastModifiedBy>
  <cp:revision>114</cp:revision>
  <dcterms:created xsi:type="dcterms:W3CDTF">2020-07-24T16:41:24Z</dcterms:created>
  <dcterms:modified xsi:type="dcterms:W3CDTF">2025-05-16T20:59:17Z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AFFB7303-AA08-4D0B-B14C-9141F7648CD0</vt:lpwstr>
  </property>
  <property fmtid="{D5CDD505-2E9C-101B-9397-08002B2CF9AE}" pid="3" name="ArticulatePath">
    <vt:lpwstr>Digital Territorial Acknowledgement V5 </vt:lpwstr>
  </property>
</Properties>
</file>